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D51465D-908C-A645-A754-CA86D2F9338D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6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14/03/16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14/03/16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14/03/16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14/03/16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14/03/16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14/03/16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14/03/16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14/03/16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14/03/16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14/03/16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14/03/16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14/03/16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Budget 2016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12058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b="1" cap="small" dirty="0">
                <a:latin typeface="Times New Roman"/>
                <a:cs typeface="Times New Roman"/>
              </a:rPr>
              <a:t>Info Tech</a:t>
            </a:r>
            <a:r>
              <a:rPr lang="en-IN" dirty="0">
                <a:latin typeface="Times New Roman"/>
                <a:cs typeface="Times New Roman"/>
              </a:rPr>
              <a:t/>
            </a:r>
            <a:br>
              <a:rPr lang="en-IN" dirty="0">
                <a:latin typeface="Times New Roman"/>
                <a:cs typeface="Times New Roman"/>
              </a:rPr>
            </a:b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/>
                <a:cs typeface="Times New Roman"/>
              </a:rPr>
              <a:t>Phase out of Section 10AA – No exemption for IT Companies operating in SEZ from 1</a:t>
            </a:r>
            <a:r>
              <a:rPr lang="en-US" sz="2800" baseline="30000" dirty="0">
                <a:latin typeface="Times New Roman"/>
                <a:cs typeface="Times New Roman"/>
              </a:rPr>
              <a:t>st</a:t>
            </a:r>
            <a:r>
              <a:rPr lang="en-US" sz="2800" dirty="0">
                <a:latin typeface="Times New Roman"/>
                <a:cs typeface="Times New Roman"/>
              </a:rPr>
              <a:t> April 2020</a:t>
            </a:r>
            <a:endParaRPr lang="en-IN" sz="2800" dirty="0">
              <a:latin typeface="Times New Roman"/>
              <a:cs typeface="Times New Roman"/>
            </a:endParaRPr>
          </a:p>
          <a:p>
            <a:endParaRPr lang="en-IN" sz="2800" dirty="0">
              <a:latin typeface="Times New Roman"/>
              <a:cs typeface="Times New Roman"/>
            </a:endParaRPr>
          </a:p>
          <a:p>
            <a:r>
              <a:rPr lang="en-US" sz="2800" dirty="0">
                <a:latin typeface="Times New Roman"/>
                <a:cs typeface="Times New Roman"/>
              </a:rPr>
              <a:t>Royalty from patent to be taxed at 10%</a:t>
            </a:r>
            <a:endParaRPr lang="en-IN" sz="2800" dirty="0">
              <a:latin typeface="Times New Roman"/>
              <a:cs typeface="Times New Roman"/>
            </a:endParaRPr>
          </a:p>
          <a:p>
            <a:endParaRPr lang="en-IN" sz="2800" dirty="0">
              <a:latin typeface="Times New Roman"/>
              <a:cs typeface="Times New Roman"/>
            </a:endParaRPr>
          </a:p>
          <a:p>
            <a:r>
              <a:rPr lang="en-US" sz="2800" dirty="0">
                <a:latin typeface="Times New Roman"/>
                <a:cs typeface="Times New Roman"/>
              </a:rPr>
              <a:t>Tax benefit to start ups – Deduction of 100% of Profit &amp; Gains by an eligible start up</a:t>
            </a:r>
            <a:r>
              <a:rPr lang="en-IN" sz="2800" dirty="0">
                <a:latin typeface="Times New Roman"/>
                <a:cs typeface="Times New Roman"/>
              </a:rPr>
              <a:t> 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0015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b="1" cap="small" dirty="0">
                <a:latin typeface="Times New Roman"/>
                <a:cs typeface="Times New Roman"/>
              </a:rPr>
              <a:t>Media</a:t>
            </a:r>
            <a:r>
              <a:rPr lang="en-IN" dirty="0"/>
              <a:t/>
            </a:r>
            <a:br>
              <a:rPr lang="en-IN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34828960"/>
              </p:ext>
            </p:extLst>
          </p:nvPr>
        </p:nvGraphicFramePr>
        <p:xfrm>
          <a:off x="609600" y="1262625"/>
          <a:ext cx="7924800" cy="4876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Pre-Budget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Post Budget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Change in Service Tax</a:t>
                      </a:r>
                    </a:p>
                    <a:p>
                      <a:pPr marL="342900" indent="-342900">
                        <a:buAutoNum type="arabicParenR"/>
                      </a:pPr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Changes in Duties for Set-Top Box</a:t>
                      </a:r>
                    </a:p>
                    <a:p>
                      <a:pPr marL="342900" indent="-342900">
                        <a:buAutoNum type="arabicParenR"/>
                      </a:pPr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pPr marL="0" indent="0">
                        <a:buNone/>
                      </a:pPr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Components of Set-top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Box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14.5%</a:t>
                      </a: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12.5%</a:t>
                      </a: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12.5%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15%</a:t>
                      </a: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4% (Excluding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CENVAT)</a:t>
                      </a:r>
                    </a:p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12% (Includin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g CENVAT)</a:t>
                      </a:r>
                    </a:p>
                    <a:p>
                      <a:endParaRPr lang="en-US" sz="2800" baseline="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Nil</a:t>
                      </a:r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297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b="1" cap="small" dirty="0">
                <a:latin typeface="Times New Roman"/>
                <a:cs typeface="Times New Roman"/>
              </a:rPr>
              <a:t>Metals &amp; Mining</a:t>
            </a:r>
            <a:r>
              <a:rPr lang="en-IN" dirty="0">
                <a:latin typeface="Times New Roman"/>
                <a:cs typeface="Times New Roman"/>
              </a:rPr>
              <a:t/>
            </a:r>
            <a:br>
              <a:rPr lang="en-IN" dirty="0">
                <a:latin typeface="Times New Roman"/>
                <a:cs typeface="Times New Roman"/>
              </a:rPr>
            </a:br>
            <a:endParaRPr lang="en-US" dirty="0">
              <a:latin typeface="Times New Roman"/>
              <a:cs typeface="Times New Roman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28907341"/>
              </p:ext>
            </p:extLst>
          </p:nvPr>
        </p:nvGraphicFramePr>
        <p:xfrm>
          <a:off x="609600" y="1600200"/>
          <a:ext cx="79248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Pre-Budget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Post-Budget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Custom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Duty on Primary Aluminum</a:t>
                      </a:r>
                    </a:p>
                    <a:p>
                      <a:pPr marL="342900" indent="-342900">
                        <a:buAutoNum type="arabicParenR"/>
                      </a:pPr>
                      <a:endParaRPr lang="en-US" sz="2800" baseline="0" dirty="0" smtClean="0">
                        <a:latin typeface="Times New Roman"/>
                        <a:cs typeface="Times New Roman"/>
                      </a:endParaRP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Custom Duty on Other Aluminum products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5.0%</a:t>
                      </a: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7.5%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7.5%</a:t>
                      </a: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10%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40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Oil &amp; Gas</a:t>
            </a:r>
            <a:endParaRPr lang="en-US" dirty="0">
              <a:latin typeface="Times New Roman"/>
              <a:cs typeface="Times New Roman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23101318"/>
              </p:ext>
            </p:extLst>
          </p:nvPr>
        </p:nvGraphicFramePr>
        <p:xfrm>
          <a:off x="609600" y="1600200"/>
          <a:ext cx="7924800" cy="1889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Pre-Budget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Post-Budget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1) Oil Industries Development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Cess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Rs.4500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per metric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tonne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Increased by 20%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287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b="1" cap="small" dirty="0">
                <a:latin typeface="Times New Roman"/>
                <a:cs typeface="Times New Roman"/>
              </a:rPr>
              <a:t>Paints</a:t>
            </a:r>
            <a:r>
              <a:rPr lang="en-IN" dirty="0">
                <a:latin typeface="Times New Roman"/>
                <a:cs typeface="Times New Roman"/>
              </a:rPr>
              <a:t/>
            </a:r>
            <a:br>
              <a:rPr lang="en-IN" dirty="0">
                <a:latin typeface="Times New Roman"/>
                <a:cs typeface="Times New Roman"/>
              </a:rPr>
            </a:br>
            <a:endParaRPr lang="en-US" dirty="0">
              <a:latin typeface="Times New Roman"/>
              <a:cs typeface="Times New Roman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84529414"/>
              </p:ext>
            </p:extLst>
          </p:nvPr>
        </p:nvGraphicFramePr>
        <p:xfrm>
          <a:off x="609600" y="1600200"/>
          <a:ext cx="7924800" cy="1463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Pre-Budget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Post-Budget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Housing Projects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No Deduction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100% deduction on profits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74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b="1" cap="small" dirty="0">
                <a:latin typeface="Times New Roman"/>
                <a:cs typeface="Times New Roman"/>
              </a:rPr>
              <a:t>Pharmaceuticals</a:t>
            </a:r>
            <a:r>
              <a:rPr lang="en-IN" dirty="0">
                <a:latin typeface="Times New Roman"/>
                <a:cs typeface="Times New Roman"/>
              </a:rPr>
              <a:t/>
            </a:r>
            <a:br>
              <a:rPr lang="en-IN" dirty="0">
                <a:latin typeface="Times New Roman"/>
                <a:cs typeface="Times New Roman"/>
              </a:rPr>
            </a:br>
            <a:endParaRPr lang="en-US" dirty="0">
              <a:latin typeface="Times New Roman"/>
              <a:cs typeface="Times New Roman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32298353"/>
              </p:ext>
            </p:extLst>
          </p:nvPr>
        </p:nvGraphicFramePr>
        <p:xfrm>
          <a:off x="609600" y="1600200"/>
          <a:ext cx="7924800" cy="3688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Pre-Budget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Post-Budget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1) 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R&amp;D weightage</a:t>
                      </a:r>
                      <a:endParaRPr lang="en-IN" sz="2800" kern="1200" dirty="0" smtClean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Average deduction	</a:t>
                      </a:r>
                      <a:r>
                        <a:rPr lang="en-IN" sz="28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200%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150%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2)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Tax on Royalty Income </a:t>
                      </a:r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Consolidated Tax Rate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10%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359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 </a:t>
            </a:r>
            <a:r>
              <a:rPr lang="en-IN" dirty="0"/>
              <a:t/>
            </a:r>
            <a:br>
              <a:rPr lang="en-IN" dirty="0"/>
            </a:br>
            <a:r>
              <a:rPr lang="en-US" b="1" cap="small" dirty="0">
                <a:latin typeface="Times New Roman"/>
                <a:cs typeface="Times New Roman"/>
              </a:rPr>
              <a:t>Power Utilities</a:t>
            </a:r>
            <a:r>
              <a:rPr lang="en-IN" dirty="0"/>
              <a:t/>
            </a:r>
            <a:br>
              <a:rPr lang="en-IN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65324411"/>
              </p:ext>
            </p:extLst>
          </p:nvPr>
        </p:nvGraphicFramePr>
        <p:xfrm>
          <a:off x="609600" y="1600200"/>
          <a:ext cx="7924800" cy="1036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Pre-Budget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Post-Budget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Cess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on Coal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200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bn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400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/>
                          <a:cs typeface="Times New Roman"/>
                        </a:rPr>
                        <a:t>bn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953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b="1" cap="small" dirty="0">
                <a:latin typeface="Times New Roman"/>
                <a:cs typeface="Times New Roman"/>
              </a:rPr>
              <a:t>Real Estate Sector</a:t>
            </a:r>
            <a:r>
              <a:rPr lang="en-IN" dirty="0">
                <a:latin typeface="Times New Roman"/>
                <a:cs typeface="Times New Roman"/>
              </a:rPr>
              <a:t/>
            </a:r>
            <a:br>
              <a:rPr lang="en-IN" dirty="0">
                <a:latin typeface="Times New Roman"/>
                <a:cs typeface="Times New Roman"/>
              </a:rPr>
            </a:br>
            <a:endParaRPr lang="en-US" dirty="0">
              <a:latin typeface="Times New Roman"/>
              <a:cs typeface="Times New Roman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91338904"/>
              </p:ext>
            </p:extLst>
          </p:nvPr>
        </p:nvGraphicFramePr>
        <p:xfrm>
          <a:off x="609600" y="1600200"/>
          <a:ext cx="79248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Pre-Budget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Post-Budget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Low Cost Housing</a:t>
                      </a:r>
                      <a:r>
                        <a:rPr lang="en-IN" sz="28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Nil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100% deduction on profits allowed for projects</a:t>
                      </a:r>
                      <a:endParaRPr lang="en-IN" sz="2800" kern="1200" dirty="0" smtClean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measuring 30sqm in metro</a:t>
                      </a:r>
                      <a:endParaRPr lang="en-IN" sz="2800" kern="1200" dirty="0" smtClean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cities and 60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sqm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in other cities</a:t>
                      </a:r>
                      <a:r>
                        <a:rPr lang="en-IN" sz="28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407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b="1" cap="small" dirty="0" smtClean="0">
                <a:latin typeface="Times New Roman"/>
                <a:cs typeface="Times New Roman"/>
              </a:rPr>
              <a:t>Agro-chemical Sector</a:t>
            </a:r>
            <a:r>
              <a:rPr lang="en-IN" dirty="0" smtClean="0">
                <a:latin typeface="Times New Roman"/>
                <a:cs typeface="Times New Roman"/>
              </a:rPr>
              <a:t/>
            </a:r>
            <a:br>
              <a:rPr lang="en-IN" dirty="0" smtClean="0">
                <a:latin typeface="Times New Roman"/>
                <a:cs typeface="Times New Roman"/>
              </a:rPr>
            </a:br>
            <a:endParaRPr lang="en-US" dirty="0">
              <a:latin typeface="Times New Roman"/>
              <a:cs typeface="Times New Roman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73783575"/>
              </p:ext>
            </p:extLst>
          </p:nvPr>
        </p:nvGraphicFramePr>
        <p:xfrm>
          <a:off x="609598" y="1600200"/>
          <a:ext cx="7924803" cy="3713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1"/>
                <a:gridCol w="2641601"/>
                <a:gridCol w="2641601"/>
              </a:tblGrid>
              <a:tr h="634678">
                <a:tc>
                  <a:txBody>
                    <a:bodyPr/>
                    <a:lstStyle/>
                    <a:p>
                      <a:endParaRPr lang="en-US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Pre-Budget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Post-Budget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</a:tr>
              <a:tr h="2973425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Excise Duty  </a:t>
                      </a:r>
                    </a:p>
                    <a:p>
                      <a:pPr marL="342900" indent="-342900">
                        <a:buAutoNum type="arabicParenR"/>
                      </a:pP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Krishi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Kalyan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Cess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342900" indent="-342900">
                        <a:buAutoNum type="arabicParenR"/>
                      </a:pPr>
                      <a:endParaRPr lang="en-IN" sz="2800" kern="1200" dirty="0" smtClean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   </a:t>
                      </a:r>
                      <a:endParaRPr lang="en-IN" sz="2800" kern="1200" dirty="0" smtClean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12.5%</a:t>
                      </a: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Nil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12.5%</a:t>
                      </a: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0.5%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450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b="1" cap="small" dirty="0">
                <a:latin typeface="Times New Roman"/>
                <a:cs typeface="Times New Roman"/>
              </a:rPr>
              <a:t>Automobile</a:t>
            </a:r>
            <a:r>
              <a:rPr lang="en-IN" dirty="0">
                <a:latin typeface="Times New Roman"/>
                <a:cs typeface="Times New Roman"/>
              </a:rPr>
              <a:t/>
            </a:r>
            <a:br>
              <a:rPr lang="en-IN" dirty="0">
                <a:latin typeface="Times New Roman"/>
                <a:cs typeface="Times New Roman"/>
              </a:rPr>
            </a:br>
            <a:endParaRPr lang="en-US" dirty="0">
              <a:latin typeface="Times New Roman"/>
              <a:cs typeface="Times New Roman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12223463"/>
              </p:ext>
            </p:extLst>
          </p:nvPr>
        </p:nvGraphicFramePr>
        <p:xfrm>
          <a:off x="609600" y="1600199"/>
          <a:ext cx="8216871" cy="3463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957"/>
                <a:gridCol w="2738957"/>
                <a:gridCol w="2738957"/>
              </a:tblGrid>
              <a:tr h="5479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Pre-Budget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Post-Budget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</a:tr>
              <a:tr h="2915482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Infrastructure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Cess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on Cars</a:t>
                      </a:r>
                    </a:p>
                    <a:p>
                      <a:pPr marL="342900" indent="-342900">
                        <a:buAutoNum type="arabicParenR"/>
                      </a:pPr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Tax on cars above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10lakhs</a:t>
                      </a:r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Nil</a:t>
                      </a: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Nil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1-4%</a:t>
                      </a: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1%</a:t>
                      </a:r>
                    </a:p>
                    <a:p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067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b="1" cap="small" dirty="0">
                <a:latin typeface="Times New Roman"/>
                <a:cs typeface="Times New Roman"/>
              </a:rPr>
              <a:t>Aviation Sector</a:t>
            </a:r>
            <a:r>
              <a:rPr lang="en-IN" dirty="0">
                <a:latin typeface="Times New Roman"/>
                <a:cs typeface="Times New Roman"/>
              </a:rPr>
              <a:t/>
            </a:r>
            <a:br>
              <a:rPr lang="en-IN" dirty="0">
                <a:latin typeface="Times New Roman"/>
                <a:cs typeface="Times New Roman"/>
              </a:rPr>
            </a:br>
            <a:endParaRPr lang="en-US" dirty="0">
              <a:latin typeface="Times New Roman"/>
              <a:cs typeface="Times New Roman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8479619"/>
              </p:ext>
            </p:extLst>
          </p:nvPr>
        </p:nvGraphicFramePr>
        <p:xfrm>
          <a:off x="609600" y="1600200"/>
          <a:ext cx="79248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CC5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Pre-Budget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Post-Budget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1) Excise duty on</a:t>
                      </a:r>
                      <a:endParaRPr lang="en-IN" sz="2800" kern="1200" dirty="0" smtClean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Aviation Turbine Fuel </a:t>
                      </a:r>
                    </a:p>
                    <a:p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2) Benefits related </a:t>
                      </a:r>
                      <a:endParaRPr lang="en-IN" sz="2800" kern="1200" dirty="0" smtClean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to maintenance 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8%</a:t>
                      </a: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-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14%</a:t>
                      </a: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Excise/Customs exempted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8585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b="1" cap="small" dirty="0">
                <a:latin typeface="Times New Roman"/>
                <a:cs typeface="Times New Roman"/>
              </a:rPr>
              <a:t>Banking Sector </a:t>
            </a:r>
            <a:endParaRPr lang="en-IN" dirty="0">
              <a:latin typeface="Times New Roman"/>
              <a:cs typeface="Times New Roman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84549958"/>
              </p:ext>
            </p:extLst>
          </p:nvPr>
        </p:nvGraphicFramePr>
        <p:xfrm>
          <a:off x="609600" y="1600200"/>
          <a:ext cx="79248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Pre-Budget</a:t>
                      </a:r>
                      <a:endParaRPr lang="en-US" sz="24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Post-Budget</a:t>
                      </a:r>
                      <a:endParaRPr lang="en-US" sz="24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Net market borrowing</a:t>
                      </a:r>
                      <a:r>
                        <a:rPr lang="en-IN" sz="24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</a:p>
                    <a:p>
                      <a:pPr marL="342900" indent="-342900">
                        <a:buAutoNum type="arabicParenR"/>
                      </a:pPr>
                      <a:endParaRPr lang="en-IN" sz="2400" dirty="0" smtClean="0">
                        <a:effectLst/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2) FDI in Asset </a:t>
                      </a:r>
                      <a:endParaRPr lang="en-IN" sz="2400" kern="1200" dirty="0" smtClean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Reconstruction Cos. </a:t>
                      </a:r>
                    </a:p>
                    <a:p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3) Additional deduction</a:t>
                      </a:r>
                      <a:endParaRPr lang="en-IN" sz="2400" kern="1200" dirty="0" smtClean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Under Income from</a:t>
                      </a:r>
                      <a:endParaRPr lang="en-IN" sz="2400" kern="1200" dirty="0" smtClean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House Property</a:t>
                      </a:r>
                      <a:r>
                        <a:rPr lang="en-IN" sz="24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en-US" sz="2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4.40 lakh </a:t>
                      </a:r>
                      <a:r>
                        <a:rPr lang="en-US" sz="2400" dirty="0" err="1" smtClean="0">
                          <a:latin typeface="Times New Roman"/>
                          <a:cs typeface="Times New Roman"/>
                        </a:rPr>
                        <a:t>crore</a:t>
                      </a:r>
                      <a:endParaRPr lang="en-US" sz="24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4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40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74%</a:t>
                      </a:r>
                    </a:p>
                    <a:p>
                      <a:endParaRPr lang="en-US" sz="24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4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40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Rs.0.20mn</a:t>
                      </a:r>
                      <a:endParaRPr lang="en-US" sz="2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4.25 lakh </a:t>
                      </a:r>
                      <a:r>
                        <a:rPr lang="en-US" sz="2400" dirty="0" err="1" smtClean="0">
                          <a:latin typeface="Times New Roman"/>
                          <a:cs typeface="Times New Roman"/>
                        </a:rPr>
                        <a:t>crore</a:t>
                      </a:r>
                      <a:endParaRPr lang="en-US" sz="24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4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40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100%</a:t>
                      </a:r>
                    </a:p>
                    <a:p>
                      <a:endParaRPr lang="en-US" sz="24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4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40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0.20mn+0.05mn</a:t>
                      </a:r>
                      <a:endParaRPr lang="en-US" sz="2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168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b="1" cap="small" dirty="0">
                <a:latin typeface="Times New Roman"/>
                <a:cs typeface="Times New Roman"/>
              </a:rPr>
              <a:t>Capital Goods</a:t>
            </a:r>
            <a:r>
              <a:rPr lang="en-US" b="1" cap="small" dirty="0"/>
              <a:t> </a:t>
            </a:r>
            <a:r>
              <a:rPr lang="en-IN" dirty="0"/>
              <a:t/>
            </a:r>
            <a:br>
              <a:rPr lang="en-IN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96601951"/>
              </p:ext>
            </p:extLst>
          </p:nvPr>
        </p:nvGraphicFramePr>
        <p:xfrm>
          <a:off x="609600" y="1600200"/>
          <a:ext cx="79248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CC5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Pre-Budget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Post-Budget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1) 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Custom Duty on</a:t>
                      </a:r>
                      <a:endParaRPr lang="en-IN" sz="2800" kern="1200" dirty="0" smtClean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Specified capital </a:t>
                      </a:r>
                      <a:endParaRPr lang="en-IN" sz="2800" kern="1200" dirty="0" smtClean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Goods</a:t>
                      </a:r>
                    </a:p>
                    <a:p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2) Custom Duty on</a:t>
                      </a:r>
                      <a:endParaRPr lang="en-IN" sz="2800" kern="1200" dirty="0" smtClean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Defence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Imports</a:t>
                      </a:r>
                      <a:r>
                        <a:rPr lang="en-IN" sz="28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en-IN" sz="2800" kern="1200" dirty="0" smtClean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7.5%</a:t>
                      </a: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0%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10%</a:t>
                      </a: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7.5%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702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b="1" cap="small" dirty="0">
                <a:latin typeface="Times New Roman"/>
                <a:cs typeface="Times New Roman"/>
              </a:rPr>
              <a:t>Cement Sector</a:t>
            </a:r>
            <a:r>
              <a:rPr lang="en-IN" dirty="0"/>
              <a:t/>
            </a:r>
            <a:br>
              <a:rPr lang="en-IN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73076860"/>
              </p:ext>
            </p:extLst>
          </p:nvPr>
        </p:nvGraphicFramePr>
        <p:xfrm>
          <a:off x="609600" y="1600200"/>
          <a:ext cx="7924800" cy="1463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Pre-Budget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Post-Budget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Coal 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Cess</a:t>
                      </a:r>
                      <a:r>
                        <a:rPr lang="en-IN" sz="28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Rs. 200 per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tonne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Rs.400 per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tonne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8853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b="1" cap="small" dirty="0">
                <a:latin typeface="Times New Roman"/>
                <a:cs typeface="Times New Roman"/>
              </a:rPr>
              <a:t>Construction &amp; Development</a:t>
            </a:r>
            <a:r>
              <a:rPr lang="en-IN" dirty="0"/>
              <a:t/>
            </a:r>
            <a:br>
              <a:rPr lang="en-IN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95328142"/>
              </p:ext>
            </p:extLst>
          </p:nvPr>
        </p:nvGraphicFramePr>
        <p:xfrm>
          <a:off x="609600" y="1600200"/>
          <a:ext cx="79248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CC5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Pre-Budget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Post-Budget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Higher allocation for Roads.</a:t>
                      </a:r>
                    </a:p>
                    <a:p>
                      <a:pPr marL="342900" indent="-342900">
                        <a:buAutoNum type="arabicParenR"/>
                      </a:pP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NABARD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Rs. 43,000 cr.</a:t>
                      </a: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Rs. 25000 </a:t>
                      </a:r>
                      <a:r>
                        <a:rPr lang="en-US" sz="2800" dirty="0" err="1" smtClean="0">
                          <a:latin typeface="Times New Roman"/>
                          <a:cs typeface="Times New Roman"/>
                        </a:rPr>
                        <a:t>cr</a:t>
                      </a:r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 to the corpus of Rural Infrastructure Development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Rs. 97,000 cr. </a:t>
                      </a: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en-US" sz="280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A dedicated long term irrigation fund with an</a:t>
                      </a:r>
                      <a:r>
                        <a:rPr lang="en-US" sz="2800" baseline="0" dirty="0" smtClean="0">
                          <a:latin typeface="Times New Roman"/>
                          <a:cs typeface="Times New Roman"/>
                        </a:rPr>
                        <a:t> initial corpus of Rs.20,000 cr. 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412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b="1" cap="small" dirty="0">
                <a:latin typeface="Times New Roman"/>
                <a:cs typeface="Times New Roman"/>
              </a:rPr>
              <a:t>Tobacco</a:t>
            </a:r>
            <a:r>
              <a:rPr lang="en-IN" dirty="0">
                <a:latin typeface="Times New Roman"/>
                <a:cs typeface="Times New Roman"/>
              </a:rPr>
              <a:t/>
            </a:r>
            <a:br>
              <a:rPr lang="en-IN" dirty="0">
                <a:latin typeface="Times New Roman"/>
                <a:cs typeface="Times New Roman"/>
              </a:rPr>
            </a:br>
            <a:endParaRPr lang="en-US" dirty="0">
              <a:latin typeface="Times New Roman"/>
              <a:cs typeface="Times New Roman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88548325"/>
              </p:ext>
            </p:extLst>
          </p:nvPr>
        </p:nvGraphicFramePr>
        <p:xfrm>
          <a:off x="609600" y="1600200"/>
          <a:ext cx="7924800" cy="1463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Pre-Budget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Post-Budget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ECC57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Excise Duty on cigarettes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Increased by 25%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/>
                          <a:cs typeface="Times New Roman"/>
                        </a:rPr>
                        <a:t>Increased by 10%</a:t>
                      </a:r>
                      <a:endParaRPr lang="en-US" sz="28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558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67</TotalTime>
  <Words>483</Words>
  <Application>Microsoft Macintosh PowerPoint</Application>
  <PresentationFormat>On-screen Show (4:3)</PresentationFormat>
  <Paragraphs>211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Horizon</vt:lpstr>
      <vt:lpstr>Budget 2016</vt:lpstr>
      <vt:lpstr>Agro-chemical Sector </vt:lpstr>
      <vt:lpstr>Automobile </vt:lpstr>
      <vt:lpstr>Aviation Sector </vt:lpstr>
      <vt:lpstr>Banking Sector </vt:lpstr>
      <vt:lpstr>Capital Goods  </vt:lpstr>
      <vt:lpstr>Cement Sector </vt:lpstr>
      <vt:lpstr>Construction &amp; Development </vt:lpstr>
      <vt:lpstr>Tobacco </vt:lpstr>
      <vt:lpstr>Info Tech </vt:lpstr>
      <vt:lpstr>Media </vt:lpstr>
      <vt:lpstr>Metals &amp; Mining </vt:lpstr>
      <vt:lpstr>Oil &amp; Gas</vt:lpstr>
      <vt:lpstr>Paints </vt:lpstr>
      <vt:lpstr>Pharmaceuticals </vt:lpstr>
      <vt:lpstr>  Power Utilities </vt:lpstr>
      <vt:lpstr>Real Estate Sector </vt:lpstr>
    </vt:vector>
  </TitlesOfParts>
  <Company>Christ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2016</dc:title>
  <dc:creator>Prerana  Saraf</dc:creator>
  <cp:lastModifiedBy>Prerana  Saraf</cp:lastModifiedBy>
  <cp:revision>8</cp:revision>
  <cp:lastPrinted>2016-03-14T11:16:12Z</cp:lastPrinted>
  <dcterms:created xsi:type="dcterms:W3CDTF">2016-03-14T10:16:09Z</dcterms:created>
  <dcterms:modified xsi:type="dcterms:W3CDTF">2016-03-14T11:23:54Z</dcterms:modified>
</cp:coreProperties>
</file>